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77" r:id="rId3"/>
    <p:sldId id="258" r:id="rId4"/>
    <p:sldId id="259" r:id="rId5"/>
    <p:sldId id="276" r:id="rId6"/>
    <p:sldId id="260" r:id="rId7"/>
    <p:sldId id="265" r:id="rId8"/>
    <p:sldId id="257" r:id="rId9"/>
    <p:sldId id="264" r:id="rId10"/>
    <p:sldId id="263" r:id="rId11"/>
    <p:sldId id="266" r:id="rId12"/>
    <p:sldId id="268" r:id="rId13"/>
    <p:sldId id="282" r:id="rId14"/>
    <p:sldId id="267" r:id="rId15"/>
    <p:sldId id="281" r:id="rId16"/>
    <p:sldId id="280" r:id="rId17"/>
    <p:sldId id="279" r:id="rId18"/>
    <p:sldId id="278" r:id="rId19"/>
    <p:sldId id="271" r:id="rId20"/>
    <p:sldId id="272"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380" autoAdjust="0"/>
  </p:normalViewPr>
  <p:slideViewPr>
    <p:cSldViewPr>
      <p:cViewPr varScale="1">
        <p:scale>
          <a:sx n="63" d="100"/>
          <a:sy n="63" d="100"/>
        </p:scale>
        <p:origin x="-1362" y="-96"/>
      </p:cViewPr>
      <p:guideLst>
        <p:guide orient="horz" pos="2160"/>
        <p:guide pos="2880"/>
      </p:guideLst>
    </p:cSldViewPr>
  </p:slideViewPr>
  <p:outlineViewPr>
    <p:cViewPr>
      <p:scale>
        <a:sx n="33" d="100"/>
        <a:sy n="33" d="100"/>
      </p:scale>
      <p:origin x="0" y="621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pPr/>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tr-TR" smtClean="0"/>
              <a:t>Asıl başlık stili için tıklatın</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tr-TR" smtClean="0"/>
              <a:t>Asıl başlık stili için tıklatın</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pPr/>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23720DD-5B6D-40BF-8493-A6B52D484E6B}" type="datetimeFigureOut">
              <a:rPr lang="tr-TR" smtClean="0"/>
              <a:pPr/>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
        <p:nvSpPr>
          <p:cNvPr id="8" name="Title 7"/>
          <p:cNvSpPr>
            <a:spLocks noGrp="1"/>
          </p:cNvSpPr>
          <p:nvPr>
            <p:ph type="title"/>
          </p:nvPr>
        </p:nvSpPr>
        <p:spPr/>
        <p:txBody>
          <a:bodyPr/>
          <a:lstStyle/>
          <a:p>
            <a:r>
              <a:rPr lang="tr-TR" smtClean="0"/>
              <a:t>Asıl başlık stili için tıklatın</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pPr/>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23720DD-5B6D-40BF-8493-A6B52D484E6B}" type="datetimeFigureOut">
              <a:rPr lang="tr-TR" smtClean="0"/>
              <a:pPr/>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
        <p:nvSpPr>
          <p:cNvPr id="8" name="Title 7"/>
          <p:cNvSpPr>
            <a:spLocks noGrp="1"/>
          </p:cNvSpPr>
          <p:nvPr>
            <p:ph type="title"/>
          </p:nvPr>
        </p:nvSpPr>
        <p:spPr/>
        <p:txBody>
          <a:bodyPr/>
          <a:lstStyle/>
          <a:p>
            <a:r>
              <a:rPr lang="tr-TR" smtClean="0"/>
              <a:t>Asıl başlık stili için tıklatın</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tr-TR" smtClean="0"/>
              <a:t>Asıl metin stillerini düzenlemek için tıklatın</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pPr/>
              <a:t>04.04.2019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pPr/>
              <a:t>‹#›</a:t>
            </a:fld>
            <a:endParaRPr lang="tr-TR"/>
          </a:p>
        </p:txBody>
      </p:sp>
      <p:sp>
        <p:nvSpPr>
          <p:cNvPr id="10" name="Title 9"/>
          <p:cNvSpPr>
            <a:spLocks noGrp="1"/>
          </p:cNvSpPr>
          <p:nvPr>
            <p:ph type="title"/>
          </p:nvPr>
        </p:nvSpPr>
        <p:spPr/>
        <p:txBody>
          <a:bodyPr/>
          <a:lstStyle/>
          <a:p>
            <a:r>
              <a:rPr lang="tr-TR" smtClean="0"/>
              <a:t>Asıl başlık stili için tıklatın</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pPr/>
              <a:t>04.04.2019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pPr/>
              <a:t>04.04.2019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tr-TR" smtClean="0"/>
              <a:t>Asıl başlık stili için tıklatın</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pPr/>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pPr/>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tr-TR" smtClean="0"/>
              <a:t>Asıl başlık stili için tıklatın</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A23720DD-5B6D-40BF-8493-A6B52D484E6B}" type="datetimeFigureOut">
              <a:rPr lang="tr-TR" smtClean="0"/>
              <a:pPr/>
              <a:t>04.04.2019</a:t>
            </a:fld>
            <a:endParaRPr lang="tr-TR"/>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tr-T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F302176B-0E47-46AC-8F43-DAB4B8A37D0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115616" y="1124744"/>
            <a:ext cx="6912768" cy="5040560"/>
          </a:xfrm>
        </p:spPr>
        <p:txBody>
          <a:bodyPr/>
          <a:lstStyle/>
          <a:p>
            <a:pPr marL="182880" indent="0" algn="ctr">
              <a:buNone/>
            </a:pPr>
            <a:r>
              <a:rPr lang="tr-TR" sz="8000" dirty="0" smtClean="0"/>
              <a:t>TEST ÇÖZME TEKNİKLERİ</a:t>
            </a:r>
            <a:endParaRPr lang="tr-TR" sz="8000" dirty="0"/>
          </a:p>
        </p:txBody>
      </p:sp>
    </p:spTree>
    <p:extLst>
      <p:ext uri="{BB962C8B-B14F-4D97-AF65-F5344CB8AC3E}">
        <p14:creationId xmlns:p14="http://schemas.microsoft.com/office/powerpoint/2010/main" xmlns="" val="39737007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692696"/>
            <a:ext cx="6512511" cy="1143000"/>
          </a:xfrm>
        </p:spPr>
        <p:txBody>
          <a:bodyPr/>
          <a:lstStyle/>
          <a:p>
            <a:pPr marL="0" indent="0" algn="ctr">
              <a:buNone/>
            </a:pPr>
            <a:r>
              <a:rPr lang="tr-TR" dirty="0" smtClean="0"/>
              <a:t>Bu kadar kolay olamaz!</a:t>
            </a:r>
            <a:endParaRPr lang="tr-TR" dirty="0"/>
          </a:p>
        </p:txBody>
      </p:sp>
      <p:sp>
        <p:nvSpPr>
          <p:cNvPr id="3" name="İçerik Yer Tutucusu 2"/>
          <p:cNvSpPr>
            <a:spLocks noGrp="1"/>
          </p:cNvSpPr>
          <p:nvPr>
            <p:ph sz="quarter" idx="13"/>
          </p:nvPr>
        </p:nvSpPr>
        <p:spPr>
          <a:xfrm>
            <a:off x="611560" y="2276872"/>
            <a:ext cx="5688632" cy="3474720"/>
          </a:xfrm>
        </p:spPr>
        <p:txBody>
          <a:bodyPr>
            <a:normAutofit lnSpcReduction="10000"/>
          </a:bodyPr>
          <a:lstStyle/>
          <a:p>
            <a:pPr marL="45720" indent="0" fontAlgn="b">
              <a:buNone/>
            </a:pPr>
            <a:r>
              <a:rPr lang="tr-TR" dirty="0"/>
              <a:t> </a:t>
            </a:r>
            <a:r>
              <a:rPr lang="tr-TR" dirty="0" smtClean="0"/>
              <a:t>   </a:t>
            </a:r>
            <a:r>
              <a:rPr lang="tr-TR" sz="3200" dirty="0" smtClean="0"/>
              <a:t>Bazı </a:t>
            </a:r>
            <a:r>
              <a:rPr lang="tr-TR" sz="3200" dirty="0"/>
              <a:t>sorular size çok kolay gelir  ve cevabın böyle kolay bir </a:t>
            </a:r>
            <a:r>
              <a:rPr lang="tr-TR" sz="3200" dirty="0" smtClean="0"/>
              <a:t>şık olamayacağını düşünürsünüz.</a:t>
            </a:r>
          </a:p>
          <a:p>
            <a:pPr marL="45720" indent="0" fontAlgn="b">
              <a:buNone/>
            </a:pPr>
            <a:r>
              <a:rPr lang="tr-TR" sz="3200" dirty="0"/>
              <a:t> </a:t>
            </a:r>
            <a:r>
              <a:rPr lang="tr-TR" sz="3200" dirty="0" smtClean="0"/>
              <a:t> Oysa </a:t>
            </a:r>
            <a:r>
              <a:rPr lang="tr-TR" sz="3200" dirty="0"/>
              <a:t>kolay soru sormak da bu işin tekniğinin bir </a:t>
            </a:r>
            <a:r>
              <a:rPr lang="tr-TR" sz="3200" dirty="0" smtClean="0"/>
              <a:t>parçasıdır.</a:t>
            </a:r>
            <a:endParaRPr lang="tr-TR" sz="3200" dirty="0"/>
          </a:p>
          <a:p>
            <a:endParaRPr lang="tr-TR" dirty="0"/>
          </a:p>
        </p:txBody>
      </p:sp>
      <p:pic>
        <p:nvPicPr>
          <p:cNvPr id="8194" name="Picture 2" descr="C:\Users\user\Desktop\382740-3-4-daad5.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987184" y="2688138"/>
            <a:ext cx="3108893" cy="263453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9842986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971600" y="1322432"/>
            <a:ext cx="6400800" cy="2826648"/>
          </a:xfrm>
        </p:spPr>
        <p:txBody>
          <a:bodyPr>
            <a:normAutofit fontScale="92500" lnSpcReduction="20000"/>
          </a:bodyPr>
          <a:lstStyle/>
          <a:p>
            <a:r>
              <a:rPr lang="tr-TR" sz="3600" dirty="0"/>
              <a:t>Bol bol paragraf sorusu çözmek ve kitap okumak sorularda yorum yapmayı geliştirir.</a:t>
            </a:r>
          </a:p>
          <a:p>
            <a:r>
              <a:rPr lang="tr-TR" sz="3600" dirty="0"/>
              <a:t>Bol bol soru çözerek ve süre tutarak hız kontrolü sağlanabilir.</a:t>
            </a:r>
          </a:p>
          <a:p>
            <a:endParaRPr lang="tr-TR" dirty="0"/>
          </a:p>
        </p:txBody>
      </p:sp>
      <p:pic>
        <p:nvPicPr>
          <p:cNvPr id="5123" name="Picture 3" descr="C:\Users\user\Desktop\images.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699792" y="4149080"/>
            <a:ext cx="4404394" cy="2466461"/>
          </a:xfrm>
          <a:prstGeom prst="rect">
            <a:avLst/>
          </a:prstGeom>
          <a:noFill/>
          <a:extLst>
            <a:ext uri="{909E8E84-426E-40DD-AFC4-6F175D3DCCD1}">
              <a14:hiddenFill xmlns:a14="http://schemas.microsoft.com/office/drawing/2010/main" xmlns="">
                <a:solidFill>
                  <a:srgbClr val="FFFFFF"/>
                </a:solidFill>
              </a14:hiddenFill>
            </a:ext>
          </a:extLst>
        </p:spPr>
      </p:pic>
      <p:sp>
        <p:nvSpPr>
          <p:cNvPr id="6" name="Başlık 1"/>
          <p:cNvSpPr>
            <a:spLocks noGrp="1"/>
          </p:cNvSpPr>
          <p:nvPr>
            <p:ph type="title"/>
          </p:nvPr>
        </p:nvSpPr>
        <p:spPr>
          <a:xfrm>
            <a:off x="971600" y="332656"/>
            <a:ext cx="6512511" cy="1143000"/>
          </a:xfrm>
        </p:spPr>
        <p:txBody>
          <a:bodyPr/>
          <a:lstStyle/>
          <a:p>
            <a:pPr marL="0" indent="0" algn="ctr">
              <a:buNone/>
            </a:pPr>
            <a:r>
              <a:rPr lang="tr-TR" dirty="0" smtClean="0"/>
              <a:t>HIZ KONTROLÜ</a:t>
            </a:r>
            <a:endParaRPr lang="tr-TR" dirty="0"/>
          </a:p>
        </p:txBody>
      </p:sp>
    </p:spTree>
    <p:extLst>
      <p:ext uri="{BB962C8B-B14F-4D97-AF65-F5344CB8AC3E}">
        <p14:creationId xmlns:p14="http://schemas.microsoft.com/office/powerpoint/2010/main" xmlns="" val="8404615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15616" y="404664"/>
            <a:ext cx="6512511" cy="1143000"/>
          </a:xfrm>
        </p:spPr>
        <p:txBody>
          <a:bodyPr/>
          <a:lstStyle/>
          <a:p>
            <a:pPr marL="0" indent="0" algn="ctr">
              <a:buNone/>
            </a:pPr>
            <a:r>
              <a:rPr lang="tr-TR" dirty="0" smtClean="0"/>
              <a:t>KODLAMA</a:t>
            </a:r>
            <a:endParaRPr lang="tr-TR" dirty="0"/>
          </a:p>
        </p:txBody>
      </p:sp>
      <p:sp>
        <p:nvSpPr>
          <p:cNvPr id="3" name="İçerik Yer Tutucusu 2"/>
          <p:cNvSpPr>
            <a:spLocks noGrp="1"/>
          </p:cNvSpPr>
          <p:nvPr>
            <p:ph sz="quarter" idx="13"/>
          </p:nvPr>
        </p:nvSpPr>
        <p:spPr>
          <a:xfrm>
            <a:off x="959662" y="1635889"/>
            <a:ext cx="6912768" cy="3474720"/>
          </a:xfrm>
        </p:spPr>
        <p:txBody>
          <a:bodyPr>
            <a:normAutofit/>
          </a:bodyPr>
          <a:lstStyle/>
          <a:p>
            <a:pPr marL="45720" indent="0">
              <a:buNone/>
            </a:pPr>
            <a:r>
              <a:rPr lang="tr-TR" sz="2800" dirty="0" smtClean="0"/>
              <a:t>Soruyu </a:t>
            </a:r>
            <a:r>
              <a:rPr lang="tr-TR" sz="2800" dirty="0"/>
              <a:t>doğru çözmek kadar optik forma doğru kodlamak da önemlidir</a:t>
            </a:r>
            <a:r>
              <a:rPr lang="tr-TR" sz="2800" dirty="0" smtClean="0"/>
              <a:t>. Kodlama </a:t>
            </a:r>
            <a:r>
              <a:rPr lang="tr-TR" sz="2800" dirty="0"/>
              <a:t>her sorudan sonra yapılmalıdır</a:t>
            </a:r>
            <a:r>
              <a:rPr lang="tr-TR" sz="2800" dirty="0" smtClean="0"/>
              <a:t>. Bu </a:t>
            </a:r>
            <a:r>
              <a:rPr lang="tr-TR" sz="2800" dirty="0"/>
              <a:t>asla bir zaman </a:t>
            </a:r>
            <a:r>
              <a:rPr lang="tr-TR" sz="2800" dirty="0" smtClean="0"/>
              <a:t>kaybı değildir</a:t>
            </a:r>
            <a:r>
              <a:rPr lang="tr-TR" sz="2800" dirty="0"/>
              <a:t>.</a:t>
            </a:r>
          </a:p>
        </p:txBody>
      </p:sp>
      <p:pic>
        <p:nvPicPr>
          <p:cNvPr id="6146" name="Picture 2" descr="C:\Users\user\Desktop\kodlama.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835696" y="3645024"/>
            <a:ext cx="5522271" cy="264313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1605913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403648" y="476672"/>
            <a:ext cx="6512511" cy="1143000"/>
          </a:xfrm>
        </p:spPr>
        <p:txBody>
          <a:bodyPr/>
          <a:lstStyle/>
          <a:p>
            <a:pPr marL="0" indent="0" algn="ctr">
              <a:buNone/>
            </a:pPr>
            <a:r>
              <a:rPr lang="tr-TR" dirty="0" smtClean="0"/>
              <a:t>ZAMAN</a:t>
            </a:r>
            <a:endParaRPr lang="tr-TR" dirty="0"/>
          </a:p>
        </p:txBody>
      </p:sp>
      <p:sp>
        <p:nvSpPr>
          <p:cNvPr id="3" name="İçerik Yer Tutucusu 2"/>
          <p:cNvSpPr>
            <a:spLocks noGrp="1"/>
          </p:cNvSpPr>
          <p:nvPr>
            <p:ph sz="quarter" idx="13"/>
          </p:nvPr>
        </p:nvSpPr>
        <p:spPr>
          <a:xfrm>
            <a:off x="611560" y="2060848"/>
            <a:ext cx="5184576" cy="3474720"/>
          </a:xfrm>
        </p:spPr>
        <p:txBody>
          <a:bodyPr/>
          <a:lstStyle/>
          <a:p>
            <a:r>
              <a:rPr lang="tr-TR" sz="4000" dirty="0"/>
              <a:t>Hızınızı ve ne kadar zamanınızın kaldığını, belirli aralıklarla kontrol etmelisiniz.</a:t>
            </a:r>
          </a:p>
          <a:p>
            <a:pPr marL="45720" indent="0">
              <a:buNone/>
            </a:pPr>
            <a:endParaRPr lang="tr-TR" dirty="0"/>
          </a:p>
        </p:txBody>
      </p:sp>
      <p:pic>
        <p:nvPicPr>
          <p:cNvPr id="11266" name="Picture 2" descr="C:\Program Files (x86)\Microsoft Office\MEDIA\CAGCAT10\j0234131.w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796136" y="2276872"/>
            <a:ext cx="2708674" cy="288032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9086902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87624" y="836712"/>
            <a:ext cx="6512511" cy="1944216"/>
          </a:xfrm>
        </p:spPr>
        <p:txBody>
          <a:bodyPr/>
          <a:lstStyle/>
          <a:p>
            <a:pPr algn="l"/>
            <a:r>
              <a:rPr lang="tr-TR" sz="6000" dirty="0" smtClean="0"/>
              <a:t>Turlama Tekniği</a:t>
            </a:r>
            <a:endParaRPr lang="tr-TR" sz="2800" dirty="0"/>
          </a:p>
        </p:txBody>
      </p:sp>
      <p:sp>
        <p:nvSpPr>
          <p:cNvPr id="3" name="İçerik Yer Tutucusu 2"/>
          <p:cNvSpPr>
            <a:spLocks noGrp="1"/>
          </p:cNvSpPr>
          <p:nvPr>
            <p:ph sz="quarter" idx="13"/>
          </p:nvPr>
        </p:nvSpPr>
        <p:spPr>
          <a:xfrm>
            <a:off x="1331640" y="2420888"/>
            <a:ext cx="6400800" cy="3474720"/>
          </a:xfrm>
        </p:spPr>
        <p:txBody>
          <a:bodyPr>
            <a:normAutofit fontScale="25000" lnSpcReduction="20000"/>
          </a:bodyPr>
          <a:lstStyle/>
          <a:p>
            <a:r>
              <a:rPr lang="tr-TR" sz="12800" dirty="0" smtClean="0"/>
              <a:t>Üst </a:t>
            </a:r>
            <a:r>
              <a:rPr lang="tr-TR" sz="12800" dirty="0"/>
              <a:t>üste yapamadığınız size zor gelen sorular olabilir. Bunun normal olduğunu kitapçık türünden dolayı böyle dizilebileceğini aklınıza getirerek moralinizi yüksek tutun. Üst üste kolay soruların geldiğini ilerleyen sayfalarda göreceksiniz.</a:t>
            </a:r>
          </a:p>
          <a:p>
            <a:endParaRPr lang="tr-TR" dirty="0"/>
          </a:p>
        </p:txBody>
      </p:sp>
    </p:spTree>
    <p:extLst>
      <p:ext uri="{BB962C8B-B14F-4D97-AF65-F5344CB8AC3E}">
        <p14:creationId xmlns:p14="http://schemas.microsoft.com/office/powerpoint/2010/main" xmlns="" val="31662388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1331640" y="1196752"/>
            <a:ext cx="6400800" cy="3474720"/>
          </a:xfrm>
        </p:spPr>
        <p:txBody>
          <a:bodyPr>
            <a:noAutofit/>
          </a:bodyPr>
          <a:lstStyle/>
          <a:p>
            <a:r>
              <a:rPr lang="tr-TR" sz="3600" dirty="0"/>
              <a:t>Önemli olan testte kaç soruyu doğru yaptığınız değildir. Burada eksik olduğunuz konuları belirleyip o konulara çalışmanız, yanlış cevapladığınız soru ve soru türlerini doğruya çevirebilmeniz önemlidir.</a:t>
            </a:r>
          </a:p>
          <a:p>
            <a:endParaRPr lang="tr-TR" sz="900" dirty="0"/>
          </a:p>
        </p:txBody>
      </p:sp>
    </p:spTree>
    <p:extLst>
      <p:ext uri="{BB962C8B-B14F-4D97-AF65-F5344CB8AC3E}">
        <p14:creationId xmlns:p14="http://schemas.microsoft.com/office/powerpoint/2010/main" xmlns="" val="46492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1619672" y="1268760"/>
            <a:ext cx="6400800" cy="3474720"/>
          </a:xfrm>
        </p:spPr>
        <p:txBody>
          <a:bodyPr>
            <a:normAutofit fontScale="25000" lnSpcReduction="20000"/>
          </a:bodyPr>
          <a:lstStyle/>
          <a:p>
            <a:pPr marL="45720" lvl="1" indent="0">
              <a:buNone/>
            </a:pPr>
            <a:r>
              <a:rPr lang="tr-TR" sz="16000" dirty="0"/>
              <a:t>Soruyu okuyup anlamaya daha sonra cevabı düşünmeye çalışın. Uzun sorulardan korkmayın daha fazla ipucu anlamına gelir. Uzun sorular kolay sorulardır.</a:t>
            </a:r>
          </a:p>
          <a:p>
            <a:endParaRPr lang="tr-TR" dirty="0"/>
          </a:p>
        </p:txBody>
      </p:sp>
    </p:spTree>
    <p:extLst>
      <p:ext uri="{BB962C8B-B14F-4D97-AF65-F5344CB8AC3E}">
        <p14:creationId xmlns:p14="http://schemas.microsoft.com/office/powerpoint/2010/main" xmlns="" val="9944498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1115616" y="476672"/>
            <a:ext cx="6400800" cy="3474720"/>
          </a:xfrm>
        </p:spPr>
        <p:txBody>
          <a:bodyPr>
            <a:normAutofit fontScale="25000" lnSpcReduction="20000"/>
          </a:bodyPr>
          <a:lstStyle/>
          <a:p>
            <a:r>
              <a:rPr lang="tr-TR" sz="14400" dirty="0"/>
              <a:t>1. Turda normal, kolay ve çok kolay soruları çözerek testin %70’ini rahatlıkla yapabilir. 2. Turda puanını öğrenci daha da arttırabilme şansına sahiptir</a:t>
            </a:r>
            <a:r>
              <a:rPr lang="tr-TR" sz="14400" dirty="0" smtClean="0"/>
              <a:t>.</a:t>
            </a:r>
          </a:p>
          <a:p>
            <a:r>
              <a:rPr lang="tr-TR" sz="14400" dirty="0"/>
              <a:t>Turlama tekniğinde önce bildiğiniz soruları yapmaya başlamanız anlamına gelir.</a:t>
            </a:r>
          </a:p>
          <a:p>
            <a:r>
              <a:rPr lang="tr-TR" sz="14400" dirty="0"/>
              <a:t>O anda bilemediğiniz soruların yanına “?” işareti koyarak diğer turda bakabilirsiniz.</a:t>
            </a:r>
          </a:p>
          <a:p>
            <a:endParaRPr lang="tr-TR" sz="9600" dirty="0"/>
          </a:p>
          <a:p>
            <a:endParaRPr lang="tr-TR" dirty="0"/>
          </a:p>
        </p:txBody>
      </p:sp>
    </p:spTree>
    <p:extLst>
      <p:ext uri="{BB962C8B-B14F-4D97-AF65-F5344CB8AC3E}">
        <p14:creationId xmlns:p14="http://schemas.microsoft.com/office/powerpoint/2010/main" xmlns="" val="29764038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1331640" y="1196752"/>
            <a:ext cx="6400800" cy="3474720"/>
          </a:xfrm>
        </p:spPr>
        <p:txBody>
          <a:bodyPr>
            <a:noAutofit/>
          </a:bodyPr>
          <a:lstStyle/>
          <a:p>
            <a:pPr marL="45720" indent="0" algn="ctr">
              <a:buNone/>
            </a:pPr>
            <a:r>
              <a:rPr lang="tr-TR" sz="3600" dirty="0"/>
              <a:t>Deneme sınavlarında, yanlış çözdüğünüz sorulardan ötürü ümidinizi kaybedip karamsarlığa düşmeyin. Çünkü her yanlış çözdüğünüz soru doğru çözümünü öğrendiğiniz taktirde sizin için bir kazançtır.</a:t>
            </a:r>
            <a:endParaRPr lang="tr-TR" sz="3200" dirty="0"/>
          </a:p>
        </p:txBody>
      </p:sp>
    </p:spTree>
    <p:extLst>
      <p:ext uri="{BB962C8B-B14F-4D97-AF65-F5344CB8AC3E}">
        <p14:creationId xmlns:p14="http://schemas.microsoft.com/office/powerpoint/2010/main" xmlns="" val="3594889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Users\user\Desktop\66d07585d8e91b39065801dce72f17ae.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301730" y="476672"/>
            <a:ext cx="6605852" cy="545643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9666433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620688"/>
            <a:ext cx="3960439" cy="5328592"/>
          </a:xfrm>
        </p:spPr>
        <p:txBody>
          <a:bodyPr/>
          <a:lstStyle/>
          <a:p>
            <a:pPr marL="0" indent="0">
              <a:buNone/>
            </a:pPr>
            <a:r>
              <a:rPr lang="tr-TR" dirty="0" smtClean="0"/>
              <a:t/>
            </a:r>
            <a:br>
              <a:rPr lang="tr-TR" dirty="0" smtClean="0"/>
            </a:br>
            <a:r>
              <a:rPr lang="tr-TR" dirty="0" smtClean="0"/>
              <a:t>SINAVLARDA BAŞARILI OLMAK İÇİN NE YAPMALIYIM?</a:t>
            </a:r>
            <a:endParaRPr lang="tr-TR" dirty="0"/>
          </a:p>
        </p:txBody>
      </p:sp>
      <p:pic>
        <p:nvPicPr>
          <p:cNvPr id="3074" name="Picture 2" descr="C:\Users\user\Desktop\sınav_70120_m.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967671" y="476672"/>
            <a:ext cx="3676650" cy="57531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0376034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1331640" y="1844824"/>
            <a:ext cx="6400800" cy="3474720"/>
          </a:xfrm>
        </p:spPr>
        <p:txBody>
          <a:bodyPr>
            <a:normAutofit fontScale="92500"/>
          </a:bodyPr>
          <a:lstStyle/>
          <a:p>
            <a:pPr marL="45720" indent="0" algn="ctr">
              <a:buNone/>
            </a:pPr>
            <a:r>
              <a:rPr lang="tr-TR" sz="6000" dirty="0" smtClean="0"/>
              <a:t>DİNLEDİĞİNİZ İÇİN TEŞEKKÜRLER </a:t>
            </a:r>
            <a:r>
              <a:rPr lang="tr-TR" sz="6000" dirty="0" smtClean="0">
                <a:sym typeface="Wingdings" pitchFamily="2" charset="2"/>
              </a:rPr>
              <a:t>     </a:t>
            </a:r>
            <a:r>
              <a:rPr lang="tr-TR" sz="4700" dirty="0" smtClean="0">
                <a:sym typeface="Wingdings" pitchFamily="2" charset="2"/>
              </a:rPr>
              <a:t> </a:t>
            </a:r>
          </a:p>
          <a:p>
            <a:pPr marL="45720" indent="0" algn="ctr">
              <a:buNone/>
            </a:pPr>
            <a:r>
              <a:rPr lang="tr-TR" sz="3900" dirty="0" smtClean="0">
                <a:sym typeface="Wingdings" pitchFamily="2" charset="2"/>
              </a:rPr>
              <a:t>Çanakkale 18 mart </a:t>
            </a:r>
            <a:r>
              <a:rPr lang="tr-TR" sz="3900" dirty="0" err="1" smtClean="0">
                <a:sym typeface="Wingdings" pitchFamily="2" charset="2"/>
              </a:rPr>
              <a:t>Ünv</a:t>
            </a:r>
            <a:r>
              <a:rPr lang="tr-TR" sz="3900" dirty="0" smtClean="0">
                <a:sym typeface="Wingdings" pitchFamily="2" charset="2"/>
              </a:rPr>
              <a:t>. </a:t>
            </a:r>
            <a:r>
              <a:rPr lang="tr-TR" sz="3900" dirty="0" err="1" smtClean="0">
                <a:sym typeface="Wingdings" pitchFamily="2" charset="2"/>
              </a:rPr>
              <a:t>Psk</a:t>
            </a:r>
            <a:r>
              <a:rPr lang="tr-TR" sz="3900" dirty="0" smtClean="0">
                <a:sym typeface="Wingdings" pitchFamily="2" charset="2"/>
              </a:rPr>
              <a:t>.Dan.Adayı </a:t>
            </a:r>
            <a:r>
              <a:rPr lang="tr-TR" sz="3900" dirty="0" smtClean="0">
                <a:sym typeface="Wingdings" pitchFamily="2" charset="2"/>
              </a:rPr>
              <a:t>Irmak ÖKSÜM</a:t>
            </a:r>
            <a:r>
              <a:rPr lang="tr-TR" sz="3900" baseline="0" dirty="0" smtClean="0">
                <a:sym typeface="Wingdings" pitchFamily="2" charset="2"/>
              </a:rPr>
              <a:t> </a:t>
            </a:r>
            <a:endParaRPr lang="tr-TR" sz="3900" dirty="0"/>
          </a:p>
        </p:txBody>
      </p:sp>
    </p:spTree>
    <p:extLst>
      <p:ext uri="{BB962C8B-B14F-4D97-AF65-F5344CB8AC3E}">
        <p14:creationId xmlns:p14="http://schemas.microsoft.com/office/powerpoint/2010/main" xmlns="" val="32604951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547664" y="692696"/>
            <a:ext cx="6512511" cy="1143000"/>
          </a:xfrm>
        </p:spPr>
        <p:txBody>
          <a:bodyPr/>
          <a:lstStyle/>
          <a:p>
            <a:pPr marL="0" indent="0">
              <a:buNone/>
            </a:pPr>
            <a:r>
              <a:rPr lang="tr-TR" dirty="0"/>
              <a:t>Test çözmede üç unsur önemlidir.</a:t>
            </a:r>
            <a:br>
              <a:rPr lang="tr-TR" dirty="0"/>
            </a:br>
            <a:endParaRPr lang="tr-TR" dirty="0"/>
          </a:p>
        </p:txBody>
      </p:sp>
      <p:sp>
        <p:nvSpPr>
          <p:cNvPr id="3" name="İçerik Yer Tutucusu 2"/>
          <p:cNvSpPr>
            <a:spLocks noGrp="1"/>
          </p:cNvSpPr>
          <p:nvPr>
            <p:ph sz="quarter" idx="13"/>
          </p:nvPr>
        </p:nvSpPr>
        <p:spPr>
          <a:xfrm>
            <a:off x="683568" y="1916832"/>
            <a:ext cx="7344816" cy="4248472"/>
          </a:xfrm>
        </p:spPr>
        <p:txBody>
          <a:bodyPr>
            <a:normAutofit fontScale="92500" lnSpcReduction="10000"/>
          </a:bodyPr>
          <a:lstStyle/>
          <a:p>
            <a:pPr marL="45720" indent="0" fontAlgn="b">
              <a:buNone/>
            </a:pPr>
            <a:endParaRPr lang="tr-TR" b="1" dirty="0"/>
          </a:p>
          <a:p>
            <a:pPr marL="45720" indent="0" fontAlgn="b">
              <a:buNone/>
            </a:pPr>
            <a:r>
              <a:rPr lang="tr-TR" sz="2800" b="1" dirty="0" smtClean="0"/>
              <a:t>BİLGİ</a:t>
            </a:r>
            <a:r>
              <a:rPr lang="tr-TR" sz="2800" b="1" dirty="0"/>
              <a:t> , YORUM , </a:t>
            </a:r>
            <a:r>
              <a:rPr lang="tr-TR" sz="2800" b="1" dirty="0" smtClean="0"/>
              <a:t>HIZ</a:t>
            </a:r>
          </a:p>
          <a:p>
            <a:pPr marL="45720" indent="0" fontAlgn="b">
              <a:buNone/>
            </a:pPr>
            <a:endParaRPr lang="tr-TR" sz="2800" dirty="0"/>
          </a:p>
          <a:p>
            <a:pPr fontAlgn="b"/>
            <a:r>
              <a:rPr lang="tr-TR" sz="2800" dirty="0" smtClean="0"/>
              <a:t> Öncelikle </a:t>
            </a:r>
            <a:r>
              <a:rPr lang="tr-TR" sz="2800" dirty="0"/>
              <a:t>konuyu öğrenmelisiniz. ( Bilgi)</a:t>
            </a:r>
          </a:p>
          <a:p>
            <a:pPr fontAlgn="b"/>
            <a:r>
              <a:rPr lang="tr-TR" sz="2800" dirty="0"/>
              <a:t> </a:t>
            </a:r>
            <a:r>
              <a:rPr lang="tr-TR" sz="2800" dirty="0" smtClean="0"/>
              <a:t>Bilgi </a:t>
            </a:r>
            <a:r>
              <a:rPr lang="tr-TR" sz="2800" dirty="0"/>
              <a:t>arttıkça yorum gücü artar ve mantıklı yorum yapabilirsiniz.</a:t>
            </a:r>
          </a:p>
          <a:p>
            <a:pPr fontAlgn="b"/>
            <a:r>
              <a:rPr lang="tr-TR" sz="2800" dirty="0" smtClean="0"/>
              <a:t> </a:t>
            </a:r>
            <a:r>
              <a:rPr lang="tr-TR" sz="2800" i="1" dirty="0" smtClean="0"/>
              <a:t>Yeterli</a:t>
            </a:r>
            <a:r>
              <a:rPr lang="tr-TR" sz="2800" i="1" dirty="0"/>
              <a:t> bilgi olmazsa yorumun yanlış olma ihtimali yüksektir.</a:t>
            </a:r>
            <a:endParaRPr lang="tr-TR" sz="2800" dirty="0"/>
          </a:p>
          <a:p>
            <a:pPr fontAlgn="b"/>
            <a:r>
              <a:rPr lang="tr-TR" sz="2800" dirty="0"/>
              <a:t> </a:t>
            </a:r>
            <a:r>
              <a:rPr lang="tr-TR" sz="2800" dirty="0" smtClean="0"/>
              <a:t>Bilgi </a:t>
            </a:r>
            <a:r>
              <a:rPr lang="tr-TR" sz="2800" dirty="0"/>
              <a:t>arttıkça, çok soru çözdükçe hızınız artar.</a:t>
            </a:r>
          </a:p>
          <a:p>
            <a:endParaRPr lang="tr-TR" dirty="0"/>
          </a:p>
        </p:txBody>
      </p:sp>
    </p:spTree>
    <p:extLst>
      <p:ext uri="{BB962C8B-B14F-4D97-AF65-F5344CB8AC3E}">
        <p14:creationId xmlns:p14="http://schemas.microsoft.com/office/powerpoint/2010/main" xmlns="" val="9513195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403648" y="1700808"/>
            <a:ext cx="6512511" cy="1143000"/>
          </a:xfrm>
        </p:spPr>
        <p:txBody>
          <a:bodyPr>
            <a:normAutofit fontScale="90000"/>
          </a:bodyPr>
          <a:lstStyle/>
          <a:p>
            <a:pPr marL="0" indent="0">
              <a:buNone/>
            </a:pPr>
            <a:r>
              <a:rPr lang="tr-TR" dirty="0" smtClean="0"/>
              <a:t>TEST ÇÖZERKEN DİKKAT EDİLMESİ GEREKEN HUSUSLAR</a:t>
            </a:r>
            <a:endParaRPr lang="tr-TR" dirty="0"/>
          </a:p>
        </p:txBody>
      </p:sp>
    </p:spTree>
    <p:extLst>
      <p:ext uri="{BB962C8B-B14F-4D97-AF65-F5344CB8AC3E}">
        <p14:creationId xmlns:p14="http://schemas.microsoft.com/office/powerpoint/2010/main" xmlns="" val="34479517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608" y="620688"/>
            <a:ext cx="6512511" cy="1143000"/>
          </a:xfrm>
        </p:spPr>
        <p:txBody>
          <a:bodyPr/>
          <a:lstStyle/>
          <a:p>
            <a:pPr marL="0" indent="0">
              <a:buNone/>
            </a:pPr>
            <a:r>
              <a:rPr lang="tr-TR" dirty="0"/>
              <a:t>Her sorunun kendine has mantığı vardır.</a:t>
            </a:r>
          </a:p>
        </p:txBody>
      </p:sp>
      <p:sp>
        <p:nvSpPr>
          <p:cNvPr id="3" name="İçerik Yer Tutucusu 2"/>
          <p:cNvSpPr>
            <a:spLocks noGrp="1"/>
          </p:cNvSpPr>
          <p:nvPr>
            <p:ph sz="quarter" idx="13"/>
          </p:nvPr>
        </p:nvSpPr>
        <p:spPr>
          <a:xfrm>
            <a:off x="1331640" y="2708920"/>
            <a:ext cx="6400800" cy="3474720"/>
          </a:xfrm>
        </p:spPr>
        <p:txBody>
          <a:bodyPr/>
          <a:lstStyle/>
          <a:p>
            <a:r>
              <a:rPr lang="tr-TR" sz="2400" b="1" dirty="0"/>
              <a:t>Test </a:t>
            </a:r>
            <a:r>
              <a:rPr lang="tr-TR" sz="2400" dirty="0" smtClean="0"/>
              <a:t>çözerken </a:t>
            </a:r>
            <a:r>
              <a:rPr lang="tr-TR" sz="2400" dirty="0"/>
              <a:t>kendi mantığınızla değil, sorunun mantığına göre hareket etmelisiniz. Soru kökünün iyi okunup anlaşılması, daha sonra cevabının düşünülmesi gerekir. Soru kökü anlaşılmadan cevabı düşünmeye çalışmak hızı düşürür. Zaman kazanmak için soruyu okumadan cevap şıklarına koşmak sizi yanıltabilir.</a:t>
            </a:r>
          </a:p>
          <a:p>
            <a:endParaRPr lang="tr-TR" dirty="0"/>
          </a:p>
        </p:txBody>
      </p:sp>
    </p:spTree>
    <p:extLst>
      <p:ext uri="{BB962C8B-B14F-4D97-AF65-F5344CB8AC3E}">
        <p14:creationId xmlns:p14="http://schemas.microsoft.com/office/powerpoint/2010/main" xmlns="" val="42379244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476672"/>
            <a:ext cx="7848872" cy="1152128"/>
          </a:xfrm>
        </p:spPr>
        <p:txBody>
          <a:bodyPr/>
          <a:lstStyle/>
          <a:p>
            <a:pPr fontAlgn="b"/>
            <a:r>
              <a:rPr lang="tr-TR" sz="2800" dirty="0"/>
              <a:t>Bana bir problem ve 1 saat süre verilse</a:t>
            </a:r>
            <a:br>
              <a:rPr lang="tr-TR" sz="2800" dirty="0"/>
            </a:br>
            <a:r>
              <a:rPr lang="tr-TR" sz="2800" dirty="0"/>
              <a:t>– Bu sürenin 45 dakikasını problemi anlamaya,</a:t>
            </a:r>
            <a:br>
              <a:rPr lang="tr-TR" sz="2800" dirty="0"/>
            </a:br>
            <a:r>
              <a:rPr lang="tr-TR" sz="2800" dirty="0"/>
              <a:t>– 10 dakikasını çözüm yolları üretmeye,</a:t>
            </a:r>
            <a:br>
              <a:rPr lang="tr-TR" sz="2800" dirty="0"/>
            </a:br>
            <a:r>
              <a:rPr lang="tr-TR" sz="2800" dirty="0"/>
              <a:t>–  5 dakikasını çözmeye ayırırım.”  </a:t>
            </a:r>
            <a:r>
              <a:rPr lang="tr-TR" sz="2800" dirty="0" smtClean="0"/>
              <a:t/>
            </a:r>
            <a:br>
              <a:rPr lang="tr-TR" sz="2800" dirty="0" smtClean="0"/>
            </a:br>
            <a:r>
              <a:rPr lang="tr-TR" sz="2800" dirty="0"/>
              <a:t> Einstein</a:t>
            </a:r>
            <a:r>
              <a:rPr lang="tr-TR" sz="2400" dirty="0"/>
              <a:t/>
            </a:r>
            <a:br>
              <a:rPr lang="tr-TR" sz="2400" dirty="0"/>
            </a:br>
            <a:endParaRPr lang="tr-TR" sz="2400" dirty="0"/>
          </a:p>
        </p:txBody>
      </p:sp>
      <p:pic>
        <p:nvPicPr>
          <p:cNvPr id="2050" name="Picture 2" descr="C:\Users\user\Desktop\5ab9fd467af50713ec6f5516.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63688" y="3501008"/>
            <a:ext cx="5832648" cy="280214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8790155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980728"/>
            <a:ext cx="6512511" cy="1143000"/>
          </a:xfrm>
        </p:spPr>
        <p:txBody>
          <a:bodyPr/>
          <a:lstStyle/>
          <a:p>
            <a:pPr marL="0" indent="0" algn="ctr">
              <a:buNone/>
            </a:pPr>
            <a:r>
              <a:rPr lang="tr-TR" dirty="0" smtClean="0"/>
              <a:t>DOĞRU OKUMA</a:t>
            </a:r>
            <a:endParaRPr lang="tr-TR" dirty="0"/>
          </a:p>
        </p:txBody>
      </p:sp>
      <p:sp>
        <p:nvSpPr>
          <p:cNvPr id="3" name="İçerik Yer Tutucusu 2"/>
          <p:cNvSpPr>
            <a:spLocks noGrp="1"/>
          </p:cNvSpPr>
          <p:nvPr>
            <p:ph sz="quarter" idx="13"/>
          </p:nvPr>
        </p:nvSpPr>
        <p:spPr>
          <a:xfrm>
            <a:off x="539552" y="2204864"/>
            <a:ext cx="6400800" cy="3474720"/>
          </a:xfrm>
        </p:spPr>
        <p:txBody>
          <a:bodyPr/>
          <a:lstStyle/>
          <a:p>
            <a:pPr fontAlgn="b"/>
            <a:r>
              <a:rPr lang="tr-TR" sz="2800" dirty="0" smtClean="0"/>
              <a:t>Hatalı </a:t>
            </a:r>
            <a:r>
              <a:rPr lang="tr-TR" sz="2800" dirty="0"/>
              <a:t>okuma alışkanlıkları da önemli sorunlar yaşamanıza neden olabilir.</a:t>
            </a:r>
          </a:p>
          <a:p>
            <a:pPr fontAlgn="b"/>
            <a:r>
              <a:rPr lang="tr-TR" sz="2800" dirty="0"/>
              <a:t>Bu nedenle sorulardaki </a:t>
            </a:r>
            <a:r>
              <a:rPr lang="tr-TR" sz="2800" u="sng" dirty="0"/>
              <a:t>altı çizili</a:t>
            </a:r>
            <a:r>
              <a:rPr lang="tr-TR" sz="2800" dirty="0"/>
              <a:t> veya </a:t>
            </a:r>
            <a:r>
              <a:rPr lang="tr-TR" sz="2800" b="1" dirty="0"/>
              <a:t>kalın yazı karakterli</a:t>
            </a:r>
            <a:r>
              <a:rPr lang="tr-TR" sz="2800" dirty="0"/>
              <a:t> ifadeleri daha dikkatli </a:t>
            </a:r>
            <a:r>
              <a:rPr lang="tr-TR" sz="2800" dirty="0" smtClean="0"/>
              <a:t>okumalısınız.</a:t>
            </a:r>
            <a:endParaRPr lang="tr-TR" sz="2800" dirty="0"/>
          </a:p>
          <a:p>
            <a:endParaRPr lang="tr-TR" dirty="0"/>
          </a:p>
        </p:txBody>
      </p:sp>
    </p:spTree>
    <p:extLst>
      <p:ext uri="{BB962C8B-B14F-4D97-AF65-F5344CB8AC3E}">
        <p14:creationId xmlns:p14="http://schemas.microsoft.com/office/powerpoint/2010/main" xmlns="" val="5488013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55576" y="404664"/>
            <a:ext cx="6512511" cy="1143000"/>
          </a:xfrm>
        </p:spPr>
        <p:txBody>
          <a:bodyPr/>
          <a:lstStyle/>
          <a:p>
            <a:pPr marL="0" indent="0">
              <a:buNone/>
            </a:pPr>
            <a:r>
              <a:rPr lang="tr-TR" dirty="0"/>
              <a:t>BÜTÜN SEÇENEKLERİ MUTLAKA OKUYUN</a:t>
            </a:r>
          </a:p>
        </p:txBody>
      </p:sp>
      <p:sp>
        <p:nvSpPr>
          <p:cNvPr id="3" name="İçerik Yer Tutucusu 2"/>
          <p:cNvSpPr>
            <a:spLocks noGrp="1"/>
          </p:cNvSpPr>
          <p:nvPr>
            <p:ph sz="quarter" idx="13"/>
          </p:nvPr>
        </p:nvSpPr>
        <p:spPr>
          <a:xfrm>
            <a:off x="971600" y="2253422"/>
            <a:ext cx="7560840" cy="3474720"/>
          </a:xfrm>
        </p:spPr>
        <p:txBody>
          <a:bodyPr>
            <a:normAutofit/>
          </a:bodyPr>
          <a:lstStyle/>
          <a:p>
            <a:pPr marL="45720" indent="0">
              <a:buNone/>
            </a:pPr>
            <a:r>
              <a:rPr lang="tr-TR" sz="2400" dirty="0"/>
              <a:t> </a:t>
            </a:r>
            <a:r>
              <a:rPr lang="tr-TR" sz="2400" dirty="0" smtClean="0"/>
              <a:t>    Bu </a:t>
            </a:r>
            <a:r>
              <a:rPr lang="tr-TR" sz="2400" dirty="0"/>
              <a:t>parçada asıl anlatılmak istenen düşünce </a:t>
            </a:r>
            <a:r>
              <a:rPr lang="tr-TR" sz="2400" dirty="0" smtClean="0"/>
              <a:t>        aşağıdakilerden </a:t>
            </a:r>
            <a:r>
              <a:rPr lang="tr-TR" sz="2400" dirty="0"/>
              <a:t>hangisidir</a:t>
            </a:r>
            <a:r>
              <a:rPr lang="tr-TR" sz="2400" dirty="0" smtClean="0"/>
              <a:t>? Bu parçadan çıkarılabilecek </a:t>
            </a:r>
            <a:r>
              <a:rPr lang="tr-TR" sz="2400" dirty="0"/>
              <a:t>en kapsamlı yargı aşağıdakilerden hangisidir</a:t>
            </a:r>
            <a:r>
              <a:rPr lang="tr-TR" sz="2400" dirty="0" smtClean="0"/>
              <a:t>? ÖZELLİKLE </a:t>
            </a:r>
            <a:r>
              <a:rPr lang="tr-TR" sz="2400" dirty="0"/>
              <a:t>SÖZEL SORULARDA BAZEN DOĞRU CEVAP DEĞİL EN DOĞRU CEVAP İSTENİR</a:t>
            </a:r>
          </a:p>
        </p:txBody>
      </p:sp>
      <p:pic>
        <p:nvPicPr>
          <p:cNvPr id="4098" name="Picture 2" descr="C:\Users\user\Desktop\Test-Çözme-Teknikleri-Nelerdir-Testleri-Nasıl-Çözmeliyiz-800x600.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771800" y="4581128"/>
            <a:ext cx="3156670" cy="186198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0390530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55576" y="476672"/>
            <a:ext cx="6512511" cy="1143000"/>
          </a:xfrm>
        </p:spPr>
        <p:txBody>
          <a:bodyPr/>
          <a:lstStyle/>
          <a:p>
            <a:pPr marL="0" indent="0" algn="ctr">
              <a:buNone/>
            </a:pPr>
            <a:r>
              <a:rPr lang="tr-TR" dirty="0"/>
              <a:t>Cevap olamayacak şıkları </a:t>
            </a:r>
            <a:r>
              <a:rPr lang="tr-TR" dirty="0" smtClean="0"/>
              <a:t>elenmeli</a:t>
            </a:r>
            <a:r>
              <a:rPr lang="tr-TR" dirty="0"/>
              <a:t/>
            </a:r>
            <a:br>
              <a:rPr lang="tr-TR" dirty="0"/>
            </a:br>
            <a:endParaRPr lang="tr-TR" dirty="0"/>
          </a:p>
        </p:txBody>
      </p:sp>
      <p:sp>
        <p:nvSpPr>
          <p:cNvPr id="3" name="İçerik Yer Tutucusu 2"/>
          <p:cNvSpPr>
            <a:spLocks noGrp="1"/>
          </p:cNvSpPr>
          <p:nvPr>
            <p:ph sz="quarter" idx="13"/>
          </p:nvPr>
        </p:nvSpPr>
        <p:spPr>
          <a:xfrm>
            <a:off x="611560" y="2204864"/>
            <a:ext cx="6400800" cy="3474720"/>
          </a:xfrm>
        </p:spPr>
        <p:txBody>
          <a:bodyPr/>
          <a:lstStyle/>
          <a:p>
            <a:pPr marL="45720" indent="0" fontAlgn="b">
              <a:buNone/>
            </a:pPr>
            <a:r>
              <a:rPr lang="tr-TR" sz="2400" dirty="0" smtClean="0"/>
              <a:t>   Test </a:t>
            </a:r>
            <a:r>
              <a:rPr lang="tr-TR" sz="2400" dirty="0"/>
              <a:t>çözerken sorunun doğru cevabını bulmak kadar önemli bir diğer olay da </a:t>
            </a:r>
            <a:r>
              <a:rPr lang="tr-TR" sz="2400" b="1" dirty="0"/>
              <a:t>cevap olamayacak şıkların tespit edilmesi</a:t>
            </a:r>
            <a:r>
              <a:rPr lang="tr-TR" sz="2400" dirty="0"/>
              <a:t>dir</a:t>
            </a:r>
            <a:r>
              <a:rPr lang="tr-TR" sz="2400" b="1" dirty="0"/>
              <a:t>.</a:t>
            </a:r>
            <a:endParaRPr lang="tr-TR" sz="2400" dirty="0"/>
          </a:p>
          <a:p>
            <a:pPr marL="45720" indent="0" fontAlgn="b">
              <a:buNone/>
            </a:pPr>
            <a:r>
              <a:rPr lang="tr-TR" sz="2400" dirty="0" smtClean="0"/>
              <a:t>   Böylece </a:t>
            </a:r>
            <a:r>
              <a:rPr lang="tr-TR" sz="2400" dirty="0"/>
              <a:t>çözüm seçeneklerini</a:t>
            </a:r>
            <a:br>
              <a:rPr lang="tr-TR" sz="2400" dirty="0"/>
            </a:br>
            <a:r>
              <a:rPr lang="tr-TR" sz="2400" dirty="0"/>
              <a:t>daha netleştirir ve doğru şıkka ulaşabilme hızınızı daha da </a:t>
            </a:r>
            <a:r>
              <a:rPr lang="tr-TR" sz="2400" dirty="0" smtClean="0"/>
              <a:t>artırırsınız.</a:t>
            </a:r>
            <a:endParaRPr lang="tr-TR" sz="2400" dirty="0"/>
          </a:p>
          <a:p>
            <a:endParaRPr lang="tr-TR" dirty="0"/>
          </a:p>
        </p:txBody>
      </p:sp>
      <p:pic>
        <p:nvPicPr>
          <p:cNvPr id="7171" name="Picture 3" descr="C:\Users\user\Desktop\word-onay-kutusu-ekleme[4].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932040" y="4420706"/>
            <a:ext cx="2880320" cy="216737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705187669"/>
      </p:ext>
    </p:extLst>
  </p:cSld>
  <p:clrMapOvr>
    <a:masterClrMapping/>
  </p:clrMapOvr>
  <p:timing>
    <p:tnLst>
      <p:par>
        <p:cTn id="1" dur="indefinite" restart="never" nodeType="tmRoot"/>
      </p:par>
    </p:tnLst>
  </p:timing>
</p:sld>
</file>

<file path=ppt/theme/theme1.xml><?xml version="1.0" encoding="utf-8"?>
<a:theme xmlns:a="http://schemas.openxmlformats.org/drawingml/2006/main" name="Hava Akımı">
  <a:themeElements>
    <a:clrScheme name="Hava Akımı">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Hava Akımı">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ava Akımı">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95</TotalTime>
  <Words>347</Words>
  <Application>Microsoft Office PowerPoint</Application>
  <PresentationFormat>Ekran Gösterisi (4:3)</PresentationFormat>
  <Paragraphs>42</Paragraphs>
  <Slides>20</Slides>
  <Notes>0</Notes>
  <HiddenSlides>0</HiddenSlides>
  <MMClips>0</MMClips>
  <ScaleCrop>false</ScaleCrop>
  <HeadingPairs>
    <vt:vector size="4" baseType="variant">
      <vt:variant>
        <vt:lpstr>Tema</vt:lpstr>
      </vt:variant>
      <vt:variant>
        <vt:i4>1</vt:i4>
      </vt:variant>
      <vt:variant>
        <vt:lpstr>Slayt Başlıkları</vt:lpstr>
      </vt:variant>
      <vt:variant>
        <vt:i4>20</vt:i4>
      </vt:variant>
    </vt:vector>
  </HeadingPairs>
  <TitlesOfParts>
    <vt:vector size="21" baseType="lpstr">
      <vt:lpstr>Hava Akımı</vt:lpstr>
      <vt:lpstr>TEST ÇÖZME TEKNİKLERİ</vt:lpstr>
      <vt:lpstr> SINAVLARDA BAŞARILI OLMAK İÇİN NE YAPMALIYIM?</vt:lpstr>
      <vt:lpstr>Test çözmede üç unsur önemlidir. </vt:lpstr>
      <vt:lpstr>TEST ÇÖZERKEN DİKKAT EDİLMESİ GEREKEN HUSUSLAR</vt:lpstr>
      <vt:lpstr>Her sorunun kendine has mantığı vardır.</vt:lpstr>
      <vt:lpstr>Bana bir problem ve 1 saat süre verilse – Bu sürenin 45 dakikasını problemi anlamaya, – 10 dakikasını çözüm yolları üretmeye, –  5 dakikasını çözmeye ayırırım.”    Einstein </vt:lpstr>
      <vt:lpstr>DOĞRU OKUMA</vt:lpstr>
      <vt:lpstr>BÜTÜN SEÇENEKLERİ MUTLAKA OKUYUN</vt:lpstr>
      <vt:lpstr>Cevap olamayacak şıkları elenmeli </vt:lpstr>
      <vt:lpstr>Bu kadar kolay olamaz!</vt:lpstr>
      <vt:lpstr>HIZ KONTROLÜ</vt:lpstr>
      <vt:lpstr>KODLAMA</vt:lpstr>
      <vt:lpstr>ZAMAN</vt:lpstr>
      <vt:lpstr>Turlama Tekniği</vt:lpstr>
      <vt:lpstr>Slayt 15</vt:lpstr>
      <vt:lpstr>Slayt 16</vt:lpstr>
      <vt:lpstr>Slayt 17</vt:lpstr>
      <vt:lpstr>Slayt 18</vt:lpstr>
      <vt:lpstr>Slayt 19</vt:lpstr>
      <vt:lpstr>Slayt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PC 3</cp:lastModifiedBy>
  <cp:revision>13</cp:revision>
  <dcterms:created xsi:type="dcterms:W3CDTF">2019-03-12T08:57:44Z</dcterms:created>
  <dcterms:modified xsi:type="dcterms:W3CDTF">2019-04-04T07:33:51Z</dcterms:modified>
</cp:coreProperties>
</file>